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64" r:id="rId4"/>
    <p:sldId id="265" r:id="rId5"/>
    <p:sldId id="259" r:id="rId6"/>
    <p:sldId id="258" r:id="rId7"/>
    <p:sldId id="260" r:id="rId8"/>
    <p:sldId id="261" r:id="rId9"/>
    <p:sldId id="262" r:id="rId10"/>
    <p:sldId id="273" r:id="rId11"/>
    <p:sldId id="263" r:id="rId12"/>
    <p:sldId id="266" r:id="rId13"/>
    <p:sldId id="274" r:id="rId14"/>
    <p:sldId id="267" r:id="rId15"/>
    <p:sldId id="268" r:id="rId16"/>
    <p:sldId id="269" r:id="rId17"/>
    <p:sldId id="275" r:id="rId18"/>
    <p:sldId id="270" r:id="rId19"/>
    <p:sldId id="271" r:id="rId20"/>
    <p:sldId id="276" r:id="rId21"/>
    <p:sldId id="272" r:id="rId22"/>
    <p:sldId id="277" r:id="rId23"/>
    <p:sldId id="278" r:id="rId24"/>
    <p:sldId id="280" r:id="rId25"/>
    <p:sldId id="281" r:id="rId26"/>
    <p:sldId id="279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Arkusz1!$A$1:$A$4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NIE</c:v>
                </c:pt>
                <c:pt idx="3">
                  <c:v>RACZEJ NIE</c:v>
                </c:pt>
              </c:strCache>
            </c:strRef>
          </c:cat>
          <c:val>
            <c:numRef>
              <c:f>Arkusz1!$B$1:$B$4</c:f>
              <c:numCache>
                <c:formatCode>General</c:formatCode>
                <c:ptCount val="4"/>
                <c:pt idx="0">
                  <c:v>35</c:v>
                </c:pt>
                <c:pt idx="1">
                  <c:v>26</c:v>
                </c:pt>
              </c:numCache>
            </c:numRef>
          </c:val>
        </c:ser>
        <c:dLbls/>
        <c:gapWidth val="219"/>
        <c:overlap val="-27"/>
        <c:axId val="134697344"/>
        <c:axId val="134698880"/>
      </c:barChart>
      <c:catAx>
        <c:axId val="1346973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4698880"/>
        <c:crosses val="autoZero"/>
        <c:auto val="1"/>
        <c:lblAlgn val="ctr"/>
        <c:lblOffset val="100"/>
      </c:catAx>
      <c:valAx>
        <c:axId val="1346988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469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Arkusz6!$A$1:$A$4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Arkusz6!$B$1:$B$4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3</c:v>
                </c:pt>
                <c:pt idx="3">
                  <c:v>8</c:v>
                </c:pt>
              </c:numCache>
            </c:numRef>
          </c:val>
        </c:ser>
        <c:dLbls/>
        <c:gapWidth val="219"/>
        <c:overlap val="-27"/>
        <c:axId val="135070464"/>
        <c:axId val="135072000"/>
      </c:barChart>
      <c:catAx>
        <c:axId val="135070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5072000"/>
        <c:crosses val="autoZero"/>
        <c:auto val="1"/>
        <c:lblAlgn val="ctr"/>
        <c:lblOffset val="100"/>
      </c:catAx>
      <c:valAx>
        <c:axId val="1350720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507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Arkusz10!$A$1:$A$4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NIE</c:v>
                </c:pt>
                <c:pt idx="3">
                  <c:v>RACZEJ NIE</c:v>
                </c:pt>
              </c:strCache>
            </c:strRef>
          </c:cat>
          <c:val>
            <c:numRef>
              <c:f>Arkusz10!$B$1:$B$4</c:f>
              <c:numCache>
                <c:formatCode>General</c:formatCode>
                <c:ptCount val="4"/>
                <c:pt idx="0">
                  <c:v>18</c:v>
                </c:pt>
              </c:numCache>
            </c:numRef>
          </c:val>
        </c:ser>
        <c:dLbls/>
        <c:gapWidth val="219"/>
        <c:overlap val="-27"/>
        <c:axId val="135112960"/>
        <c:axId val="135114752"/>
      </c:barChart>
      <c:catAx>
        <c:axId val="1351129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5114752"/>
        <c:crosses val="autoZero"/>
        <c:auto val="1"/>
        <c:lblAlgn val="ctr"/>
        <c:lblOffset val="100"/>
      </c:catAx>
      <c:valAx>
        <c:axId val="1351147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511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5A3F1-C4B7-4ACB-A60B-75059C78BB9A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BFC99-4179-4581-B545-988AB937ED6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8697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BFC99-4179-4581-B545-988AB937ED6B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3F-B7CD-4D6D-B0AD-AE40358A4891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C221-56EC-4FFE-833B-04C24BD6BB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3F-B7CD-4D6D-B0AD-AE40358A4891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C221-56EC-4FFE-833B-04C24BD6BB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3F-B7CD-4D6D-B0AD-AE40358A4891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C221-56EC-4FFE-833B-04C24BD6BB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3F-B7CD-4D6D-B0AD-AE40358A4891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C221-56EC-4FFE-833B-04C24BD6BB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3F-B7CD-4D6D-B0AD-AE40358A4891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C221-56EC-4FFE-833B-04C24BD6BB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3F-B7CD-4D6D-B0AD-AE40358A4891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C221-56EC-4FFE-833B-04C24BD6BB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3F-B7CD-4D6D-B0AD-AE40358A4891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C221-56EC-4FFE-833B-04C24BD6BB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3F-B7CD-4D6D-B0AD-AE40358A4891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C221-56EC-4FFE-833B-04C24BD6BB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3F-B7CD-4D6D-B0AD-AE40358A4891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C221-56EC-4FFE-833B-04C24BD6BB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3F-B7CD-4D6D-B0AD-AE40358A4891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C221-56EC-4FFE-833B-04C24BD6BB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3F-B7CD-4D6D-B0AD-AE40358A4891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C221-56EC-4FFE-833B-04C24BD6BB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013F-B7CD-4D6D-B0AD-AE40358A4891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C221-56EC-4FFE-833B-04C24BD6BBE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b="1" dirty="0" smtClean="0"/>
              <a:t>Raport z ewaluacji wewnętrznej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PSP nr 17 im. M. Konopnickiej </a:t>
            </a:r>
            <a:br>
              <a:rPr lang="pl-PL" dirty="0" smtClean="0"/>
            </a:br>
            <a:r>
              <a:rPr lang="pl-PL" dirty="0" smtClean="0"/>
              <a:t>w Wałbrzychu</a:t>
            </a:r>
            <a:br>
              <a:rPr lang="pl-PL" dirty="0" smtClean="0"/>
            </a:br>
            <a:r>
              <a:rPr lang="pl-PL" dirty="0" smtClean="0"/>
              <a:t>rok szkolny 2014/2015</a:t>
            </a:r>
            <a:br>
              <a:rPr lang="pl-PL" dirty="0" smtClean="0"/>
            </a:br>
            <a:r>
              <a:rPr lang="pl-PL" dirty="0" smtClean="0"/>
              <a:t> </a:t>
            </a: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b="1" dirty="0"/>
              <a:t>                                                    				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 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 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872208"/>
          </a:xfrm>
        </p:spPr>
        <p:txBody>
          <a:bodyPr>
            <a:normAutofit fontScale="62500" lnSpcReduction="20000"/>
          </a:bodyPr>
          <a:lstStyle/>
          <a:p>
            <a:pPr algn="r"/>
            <a:endParaRPr lang="pl-PL" b="1" dirty="0" smtClean="0"/>
          </a:p>
          <a:p>
            <a:pPr algn="r"/>
            <a:r>
              <a:rPr lang="pl-PL" b="1" dirty="0" smtClean="0"/>
              <a:t>Opracowanie: G. </a:t>
            </a:r>
            <a:r>
              <a:rPr lang="pl-PL" b="1" dirty="0" err="1" smtClean="0"/>
              <a:t>Broniek-Pelister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  	 J. </a:t>
            </a:r>
            <a:r>
              <a:rPr lang="pl-PL" b="1" dirty="0" err="1" smtClean="0"/>
              <a:t>Gawonicz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</a:t>
            </a:r>
            <a:r>
              <a:rPr lang="pl-PL" dirty="0" smtClean="0"/>
              <a:t>A</a:t>
            </a:r>
            <a:r>
              <a:rPr lang="pl-PL" dirty="0" smtClean="0"/>
              <a:t>. </a:t>
            </a:r>
            <a:r>
              <a:rPr lang="pl-PL" b="1" dirty="0" err="1" smtClean="0"/>
              <a:t>Müller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             A. Paździor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 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3600" dirty="0" smtClean="0"/>
              <a:t>Sprawdzić  czy treści realizowane na lekcjach są zgodne z podstawą programową oraz czy szkoła podejmuje skuteczne działania prowadzące do osiągnięcia przez uczniów coraz lepszych wyników w nabywaniu wiadomości i umiejętności zgodnie z podstawą programową.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6000" b="1" i="1" u="sng" dirty="0"/>
              <a:t>Wnioski wynikające </a:t>
            </a:r>
            <a:endParaRPr lang="pl-PL" sz="6000" b="1" i="1" u="sng" dirty="0" smtClean="0"/>
          </a:p>
          <a:p>
            <a:pPr algn="ctr">
              <a:buNone/>
            </a:pPr>
            <a:r>
              <a:rPr lang="pl-PL" sz="6000" b="1" i="1" u="sng" dirty="0" smtClean="0"/>
              <a:t>z ankiety dla nauczycieli</a:t>
            </a:r>
            <a:endParaRPr lang="pl-P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sz="2800" dirty="0"/>
              <a:t>Nauczyciele w stopniu bardzo dobrym znają obowiązującą podstawę programową.</a:t>
            </a:r>
          </a:p>
          <a:p>
            <a:pPr lvl="0"/>
            <a:r>
              <a:rPr lang="pl-PL" sz="2800" dirty="0"/>
              <a:t>Najważniejsze źródła znajomości podstawy programowej to według nauczycieli:  rozporządzenie i publikacje MEN dotyczące podstawy oraz przeglądanie internetowych serwisów edukacyjnych, udział w dyskusjach na forach internetowych.</a:t>
            </a:r>
          </a:p>
          <a:p>
            <a:pPr lvl="0"/>
            <a:r>
              <a:rPr lang="pl-PL" sz="2800" dirty="0"/>
              <a:t>Podręczniki wybrane przez nauczycieli są zgodne z podstawa programową.</a:t>
            </a:r>
          </a:p>
          <a:p>
            <a:pPr lvl="0">
              <a:buNone/>
            </a:pP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 smtClean="0"/>
              <a:t>Nauczyciele podczas lekcji pracują podobnie ze wszystkimi uczniami, biorąc pod uwagę wnioski z rozpoznania trudności ucznia.</a:t>
            </a:r>
          </a:p>
          <a:p>
            <a:r>
              <a:rPr lang="pl-PL" dirty="0" smtClean="0"/>
              <a:t>Ilość organizowanych w szkole zajęć specjalistycznych jest wystarczająca. </a:t>
            </a:r>
          </a:p>
          <a:p>
            <a:r>
              <a:rPr lang="pl-PL" dirty="0" smtClean="0"/>
              <a:t>Szkoła diagnozuje efekty podejmowanych działań edukacyjnych poprzez: badanie kompetencji uczniów na każdym poziomie kształcenia, organizowanie próbnych sprawdzianów, opracowywanie programów naprawczych. </a:t>
            </a:r>
          </a:p>
          <a:p>
            <a:pPr lvl="0"/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dirty="0" smtClean="0"/>
              <a:t>Przy planowaniu pracy dydaktyczno – wychowawczej nauczyciele uwzględniają następujące dokumenty: Program Wychowawczy Szkoły, wyniki diagnoz, wnioski z nadzoru pedagogicznego.</a:t>
            </a:r>
          </a:p>
          <a:p>
            <a:pPr lvl="0"/>
            <a:r>
              <a:rPr lang="pl-PL" dirty="0" smtClean="0"/>
              <a:t>W szkole podejmuje się działania mające na celu monitorowanie realizacji nowej podstawy programowej poprzez monitorowanie zrealizowanej liczby godzin w stosunku do zaplanowanej.</a:t>
            </a:r>
          </a:p>
          <a:p>
            <a:pPr lvl="0"/>
            <a:r>
              <a:rPr lang="pl-PL" dirty="0" smtClean="0"/>
              <a:t>W szkole sporządzane są wnioski z analizy, służące planowaniu i wdrażaniu dalszych działań.</a:t>
            </a:r>
          </a:p>
          <a:p>
            <a:pPr lvl="0"/>
            <a:r>
              <a:rPr lang="pl-PL" dirty="0" smtClean="0"/>
              <a:t>Nauczyciele nie napotykają trudności podczas realizacji podstawy programowej.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6000" b="1" i="1" u="sng" dirty="0" smtClean="0"/>
              <a:t>Wnioski wynikające </a:t>
            </a:r>
          </a:p>
          <a:p>
            <a:pPr algn="ctr">
              <a:buNone/>
            </a:pPr>
            <a:r>
              <a:rPr lang="pl-PL" sz="6000" b="1" i="1" u="sng" dirty="0" smtClean="0"/>
              <a:t>z ankiety dla rodziców</a:t>
            </a:r>
            <a:endParaRPr lang="pl-PL" sz="60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pl-PL" sz="3200" dirty="0"/>
              <a:t>Szkoła zaspokaja potrzeby edukacyjne uczniów i rozwija ich </a:t>
            </a:r>
            <a:r>
              <a:rPr lang="pl-PL" sz="3200" dirty="0" smtClean="0"/>
              <a:t>zainteresowania.</a:t>
            </a:r>
          </a:p>
          <a:p>
            <a:pPr lvl="1">
              <a:buFont typeface="Arial" pitchFamily="34" charset="0"/>
              <a:buChar char="•"/>
            </a:pPr>
            <a:r>
              <a:rPr lang="pl-PL" sz="3200" dirty="0" smtClean="0"/>
              <a:t>Nauczyciele </a:t>
            </a:r>
            <a:r>
              <a:rPr lang="pl-PL" sz="3200" dirty="0"/>
              <a:t>motywują swoich uczniów do nauki, stosują odpowiednie metody i formy pracy oraz wykorzystują pomoce dydaktyczne w procesie </a:t>
            </a:r>
            <a:r>
              <a:rPr lang="pl-PL" sz="3200" dirty="0" smtClean="0"/>
              <a:t>nauczania.</a:t>
            </a:r>
          </a:p>
          <a:p>
            <a:pPr lvl="1">
              <a:buFont typeface="Arial" pitchFamily="34" charset="0"/>
              <a:buChar char="•"/>
            </a:pPr>
            <a:r>
              <a:rPr lang="pl-PL" sz="3200" dirty="0" smtClean="0"/>
              <a:t>Wybrane </a:t>
            </a:r>
            <a:r>
              <a:rPr lang="pl-PL" sz="3200" dirty="0"/>
              <a:t>podręczniki są atrakcyjne oraz pomocne w zdobywaniu i utrwalaniu wiedzy.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pl-PL" sz="3600" dirty="0" smtClean="0"/>
              <a:t>Wyjazdy i wycieczki szkolne organizowane w szkole odpowiadają zainteresowaniom i możliwościom psychofizycznym uczniów.</a:t>
            </a:r>
          </a:p>
          <a:p>
            <a:pPr lvl="1">
              <a:buFont typeface="Arial" pitchFamily="34" charset="0"/>
              <a:buChar char="•"/>
            </a:pPr>
            <a:r>
              <a:rPr lang="pl-PL" sz="3600" dirty="0" smtClean="0"/>
              <a:t>Szkoła uwzględnia potrzeby ucznia z problemami w nauce i zapewnia sukces każdemu dziecku na miarę jego możliwości.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6000" b="1" i="1" u="sng" dirty="0" smtClean="0"/>
              <a:t>Wnioski wynikające </a:t>
            </a:r>
          </a:p>
          <a:p>
            <a:pPr algn="ctr">
              <a:buNone/>
            </a:pPr>
            <a:r>
              <a:rPr lang="pl-PL" sz="6000" b="1" i="1" u="sng" dirty="0" smtClean="0"/>
              <a:t>z ankiety dla uczniów</a:t>
            </a:r>
            <a:endParaRPr lang="pl-PL" sz="6000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pl-PL" sz="3400" dirty="0"/>
              <a:t>Szkoła zaspokaja potrzeby edukacyjne uczniów i pomaga rozwijać ich zainteresowania oraz zdobywać wiadomości i umiejętności zgodnie z realizowaną podstawą programową. </a:t>
            </a:r>
          </a:p>
          <a:p>
            <a:pPr lvl="0"/>
            <a:r>
              <a:rPr lang="pl-PL" sz="3400" dirty="0"/>
              <a:t>Uczniowie są motywowani do nauki przez nauczycieli i od nich wiedzą, jakie umiejętności mają opanować w danej klasie zgodnie z podstawą programową.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None/>
            </a:pPr>
            <a:endParaRPr lang="pl-PL" b="1" dirty="0" smtClean="0"/>
          </a:p>
          <a:p>
            <a:pPr marL="514350" lvl="0" indent="-514350" algn="ctr">
              <a:buNone/>
            </a:pPr>
            <a:r>
              <a:rPr lang="pl-PL" sz="6000" b="1" dirty="0" smtClean="0"/>
              <a:t>Organizacja i przebieg ewaluacji</a:t>
            </a:r>
            <a:endParaRPr lang="pl-PL" sz="6000" b="1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3400" dirty="0" smtClean="0"/>
              <a:t>Uczniowie pozytywnie oceniają  wykorzystywane na zajęciach pomoce dydaktyczne, podręczniki, organizację wyjść poza teren szkoły, wyjścia i wycieczki.</a:t>
            </a:r>
          </a:p>
          <a:p>
            <a:pPr lvl="0"/>
            <a:r>
              <a:rPr lang="pl-PL" sz="3400" dirty="0" smtClean="0"/>
              <a:t>Uważają, że realizacja podstawy programowej umożliwia im odniesienie sukcesów.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sz="5400" b="1" dirty="0" smtClean="0"/>
              <a:t>Przykładowe wyniki ankiet</a:t>
            </a: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l-PL" i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pl-PL" i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i="1" dirty="0" smtClean="0">
                <a:solidFill>
                  <a:prstClr val="black"/>
                </a:solidFill>
                <a:ea typeface="+mn-ea"/>
                <a:cs typeface="+mn-cs"/>
              </a:rPr>
              <a:t>Czy szkoła zaspokaja potrzeby edukacyjne Państwa dziecka?</a:t>
            </a:r>
            <a:r>
              <a:rPr lang="pl-PL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pl-PL" dirty="0" smtClean="0">
                <a:solidFill>
                  <a:prstClr val="black"/>
                </a:solidFill>
                <a:ea typeface="+mn-ea"/>
                <a:cs typeface="+mn-cs"/>
              </a:rPr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83568" y="1844824"/>
          <a:ext cx="8003232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>Czy szkoła zaspokaja Twoje potrzeby edukacyjne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i="1" dirty="0" smtClean="0"/>
              <a:t> 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71052"/>
            <a:ext cx="7704856" cy="380622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Planując i prowadząc działania dydaktyczne ukierunkowuje się Pani/Pan głównie na potrzeby: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pl-PL" sz="3200" dirty="0" smtClean="0"/>
              <a:t>a) uczniów uzdolnionych w zakresie mojego przedmiotu  </a:t>
            </a:r>
          </a:p>
          <a:p>
            <a:pPr lvl="1">
              <a:buNone/>
            </a:pPr>
            <a:r>
              <a:rPr lang="pl-PL" sz="3200" dirty="0" smtClean="0"/>
              <a:t>b) uczniów ze specyficznymi trudnościami w nauce  </a:t>
            </a:r>
          </a:p>
          <a:p>
            <a:pPr lvl="1">
              <a:buNone/>
            </a:pPr>
            <a:r>
              <a:rPr lang="pl-PL" sz="3200" dirty="0" smtClean="0"/>
              <a:t>c) uczniów z brakami dydaktycznymi </a:t>
            </a:r>
          </a:p>
          <a:p>
            <a:pPr lvl="1">
              <a:buNone/>
            </a:pPr>
            <a:r>
              <a:rPr lang="pl-PL" sz="3200" dirty="0" smtClean="0"/>
              <a:t>d) podczas lekcji pracuję podobnie ze wszystkimi uczniami 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27584" y="1700808"/>
          <a:ext cx="7776864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Czy w szkole podejmuje się działania mające na celu monitorowanie realizacji nowej podstawy programowej?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755576" y="1844824"/>
          <a:ext cx="793122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5400" b="1" u="sng" dirty="0" smtClean="0"/>
              <a:t>Końcowe wnioski przeprowadzonego badania</a:t>
            </a: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Nowa podstawa programowa jest wdrażana przez nauczycieli systematycznie i planowo. Nauczyciele są przeszkoleni w tym zakresie. </a:t>
            </a:r>
          </a:p>
          <a:p>
            <a:r>
              <a:rPr lang="pl-PL" dirty="0" smtClean="0"/>
              <a:t>W szkole systematycznie podejmuje się działania mające na celu monitorowanie realizacji nowej podstawy programowej poprzez prowadzenie statystyki zrealizowanej liczby godzin w stosunku do zaplanowanej.</a:t>
            </a:r>
          </a:p>
          <a:p>
            <a:pPr lvl="0"/>
            <a:r>
              <a:rPr lang="pl-PL" dirty="0" smtClean="0"/>
              <a:t>Szkoła zaspokaja potrzeby edukacyjne uczniów i pomaga rozwijać ich zainteresowania oraz zdobywać wiadomości i umiejętności zgodnie z realizowaną podstawą programową. </a:t>
            </a:r>
          </a:p>
          <a:p>
            <a:pPr lvl="0"/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 smtClean="0"/>
              <a:t>Oferta edukacyjna daje szanse realizacji podstawy programowej i jest z nią spójna. Uwzględnia potrzeby rozwojowe i edukacyjne uczniów.</a:t>
            </a:r>
          </a:p>
          <a:p>
            <a:pPr lvl="0"/>
            <a:r>
              <a:rPr lang="pl-PL" dirty="0" smtClean="0"/>
              <a:t>Rodzice i uczniowie ocenili w stopniu dobrym skuteczność działań podejmowanych przez nauczycieli w odniesieniu do nowej podstawy programowej.   </a:t>
            </a:r>
          </a:p>
          <a:p>
            <a:pPr lvl="0"/>
            <a:r>
              <a:rPr lang="pl-PL" dirty="0" smtClean="0"/>
              <a:t>W szkole prowadzone są działania zwiększające szanse edukacyjne uczniów uwzględniające umiejętności  zgodnie z podstawą programowa.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Plan pracy Zespołu ds. </a:t>
            </a:r>
            <a:r>
              <a:rPr lang="pl-PL" dirty="0" smtClean="0"/>
              <a:t>Ewaluacji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Przedstawienie przedmiotu ewaluacji</a:t>
            </a:r>
          </a:p>
          <a:p>
            <a:r>
              <a:rPr lang="pl-PL" dirty="0"/>
              <a:t>Opracowanie planu ewaluacji</a:t>
            </a:r>
          </a:p>
          <a:p>
            <a:r>
              <a:rPr lang="pl-PL" dirty="0"/>
              <a:t>Opracowanie projektu ewaluacji</a:t>
            </a:r>
          </a:p>
          <a:p>
            <a:r>
              <a:rPr lang="pl-PL" dirty="0"/>
              <a:t>Opracowanie narzędzi badawczych</a:t>
            </a:r>
          </a:p>
          <a:p>
            <a:r>
              <a:rPr lang="pl-PL" dirty="0"/>
              <a:t>Zebranie informacji od uczniów, rodziców, nauczycieli, Dyrektora</a:t>
            </a:r>
          </a:p>
          <a:p>
            <a:r>
              <a:rPr lang="pl-PL" dirty="0"/>
              <a:t>Analiza zebranych informacji</a:t>
            </a:r>
          </a:p>
          <a:p>
            <a:r>
              <a:rPr lang="pl-PL" dirty="0"/>
              <a:t>Opracowanie raportu</a:t>
            </a:r>
          </a:p>
          <a:p>
            <a:r>
              <a:rPr lang="pl-PL" dirty="0"/>
              <a:t>Przedstawienie raportu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 smtClean="0"/>
              <a:t>Nauczyciele zwiększają szanse edukacyjne uczniów poprzez indywidualizację procesu edukacji,  biorąc pod uwagę wnioski z rozpoznania trudności ucznia.</a:t>
            </a:r>
          </a:p>
          <a:p>
            <a:pPr lvl="0"/>
            <a:r>
              <a:rPr lang="pl-PL" dirty="0" smtClean="0"/>
              <a:t>Istnieje plan pomocy uczniom słabym, z którymi pracuje się systematycznie, dostosowując podstawę programową do potrzeb i możliwości ucznia.</a:t>
            </a:r>
          </a:p>
          <a:p>
            <a:pPr lvl="0"/>
            <a:r>
              <a:rPr lang="pl-PL" dirty="0" smtClean="0"/>
              <a:t>Istnieje oferta zajęć pozalekcyjnych realizowanych zgodnie z istniejącym planami.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dirty="0" smtClean="0"/>
              <a:t>Uczniowie uczestniczą w zajęciach wyrównawczych, rozwijających uzdolnienia i zainteresowania uczniów oraz indywidualnych.</a:t>
            </a:r>
          </a:p>
          <a:p>
            <a:pPr lvl="0"/>
            <a:r>
              <a:rPr lang="pl-PL" sz="3600" dirty="0" smtClean="0"/>
              <a:t>Nauczyciele pracują zespołowo, analizują efekty swojej pracy i porównują wyniki z wynikami zewnętrznymi.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9600" b="1" dirty="0" smtClean="0"/>
              <a:t>Rekomendacje</a:t>
            </a:r>
            <a:endParaRPr lang="pl-PL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pl-PL" dirty="0" smtClean="0"/>
              <a:t>Dalsze przeprowadzanie i analiza wyników testów próbnych i badań wyników z wybranych przedmiotów oraz wdrażanie wniosków z tych analiz.</a:t>
            </a:r>
          </a:p>
          <a:p>
            <a:pPr lvl="1">
              <a:buFont typeface="Arial" pitchFamily="34" charset="0"/>
              <a:buChar char="•"/>
            </a:pPr>
            <a:r>
              <a:rPr lang="pl-PL" dirty="0" smtClean="0"/>
              <a:t>Ciągłe przekazywanie wyników analiz osiągnięć uczniów im samym oraz rodzicom w czasie zebrań z rodzicami i spotkań indywidualnych.</a:t>
            </a:r>
          </a:p>
          <a:p>
            <a:pPr lvl="1">
              <a:buFont typeface="Arial" pitchFamily="34" charset="0"/>
              <a:buChar char="•"/>
            </a:pPr>
            <a:r>
              <a:rPr lang="pl-PL" dirty="0" smtClean="0"/>
              <a:t>Mobilizowanie uczniów do systematycznej pracy i nauki oraz do udziału w zajęciach pozalekcyjnych.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pl-PL" sz="3200" dirty="0" smtClean="0"/>
              <a:t>Zachęcanie uczniów do zwiększonego wysiłku podczas zajęć pozalekcyjnych celem podnoszenia swoich umiejętności i wiadomości.</a:t>
            </a:r>
          </a:p>
          <a:p>
            <a:pPr lvl="1">
              <a:buFont typeface="Arial" pitchFamily="34" charset="0"/>
              <a:buChar char="•"/>
            </a:pPr>
            <a:r>
              <a:rPr lang="pl-PL" sz="3200" dirty="0" smtClean="0"/>
              <a:t>Mobilizowanie rodziców uczniów mających kłopoty z nauką do ściślejszej współpracy ze szkołą.</a:t>
            </a:r>
          </a:p>
          <a:p>
            <a:pPr lvl="1">
              <a:buFont typeface="Arial" pitchFamily="34" charset="0"/>
              <a:buChar char="•"/>
            </a:pPr>
            <a:r>
              <a:rPr lang="pl-PL" sz="3200" dirty="0" smtClean="0"/>
              <a:t>Dalsze doskonalenie przez nauczycieli warsztatu pracy. 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/>
              <a:t>Cele ewaluacji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4400" dirty="0" smtClean="0"/>
              <a:t>	</a:t>
            </a:r>
            <a:r>
              <a:rPr lang="pl-PL" sz="4800" dirty="0"/>
              <a:t>Z</a:t>
            </a:r>
            <a:r>
              <a:rPr lang="pl-PL" sz="4800" dirty="0" smtClean="0"/>
              <a:t>asadniczym problemem badawczym było pozyskanie informacji na temat realizacji podstawy programowej przez wszystkich nauczycieli na jej terenie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0" indent="-514350"/>
            <a:r>
              <a:rPr lang="pl-PL" b="1" dirty="0" smtClean="0"/>
              <a:t>Sformułowanie pytań badawczych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 smtClean="0"/>
              <a:t>W jaki sposób nauczyciele realizują cele określone w podstawie programowej?</a:t>
            </a:r>
          </a:p>
          <a:p>
            <a:pPr lvl="0"/>
            <a:r>
              <a:rPr lang="pl-PL" dirty="0" smtClean="0"/>
              <a:t>W jaki sposób nauczyciele monitorują realizację podstawy programowej?</a:t>
            </a:r>
          </a:p>
          <a:p>
            <a:pPr lvl="0"/>
            <a:r>
              <a:rPr lang="pl-PL" dirty="0" smtClean="0"/>
              <a:t>W jaki sposób organizacja zespołów nauczycielskich sprzyja realizacji podstawy programowej?</a:t>
            </a:r>
          </a:p>
          <a:p>
            <a:r>
              <a:rPr lang="pl-PL" dirty="0" smtClean="0"/>
              <a:t>W jaki sposób nauczyciele wykorzystują podstawę programową wcześniejszych etapów edukacyjnych?</a:t>
            </a:r>
            <a:endParaRPr lang="pl-PL" b="1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oceny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Nauczyciele </a:t>
            </a:r>
            <a:r>
              <a:rPr lang="pl-PL" dirty="0"/>
              <a:t>odnoszą się w codziennej pracy z uczniami do elementów podstawy programowej.</a:t>
            </a:r>
          </a:p>
          <a:p>
            <a:pPr lvl="0"/>
            <a:r>
              <a:rPr lang="pl-PL" dirty="0"/>
              <a:t>Monitorowanie realizacji podstawy przeprowadza się w perspektywie każdego ucznia.</a:t>
            </a:r>
          </a:p>
          <a:p>
            <a:pPr lvl="0"/>
            <a:r>
              <a:rPr lang="pl-PL" dirty="0"/>
              <a:t>Nauczyciele i uczniowie współpracują w procesie uczenia się.</a:t>
            </a:r>
          </a:p>
          <a:p>
            <a:pPr lvl="0"/>
            <a:r>
              <a:rPr lang="pl-PL" dirty="0"/>
              <a:t>Nauczyciele znają podstawę programową poprzednich i następnych etapów kształcenia.</a:t>
            </a:r>
          </a:p>
          <a:p>
            <a:r>
              <a:rPr lang="pl-PL" dirty="0"/>
              <a:t>Zespół nauczycieli uczących w szkole jest odpowiedzialny za realizację całości podstawy programowej.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Metody </a:t>
            </a:r>
            <a:r>
              <a:rPr lang="pl-PL" b="1" dirty="0"/>
              <a:t>badań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3600" dirty="0" smtClean="0"/>
          </a:p>
          <a:p>
            <a:r>
              <a:rPr lang="pl-PL" sz="3600" dirty="0" smtClean="0"/>
              <a:t>Analiza </a:t>
            </a:r>
            <a:r>
              <a:rPr lang="pl-PL" sz="3600" dirty="0"/>
              <a:t>dokumentacji </a:t>
            </a:r>
            <a:r>
              <a:rPr lang="pl-PL" sz="3600" dirty="0" smtClean="0"/>
              <a:t>szkolnej</a:t>
            </a:r>
            <a:endParaRPr lang="pl-PL" sz="3600" dirty="0"/>
          </a:p>
          <a:p>
            <a:pPr lvl="0"/>
            <a:r>
              <a:rPr lang="pl-PL" sz="3600" dirty="0"/>
              <a:t>Badania </a:t>
            </a:r>
            <a:r>
              <a:rPr lang="pl-PL" sz="3600" dirty="0" smtClean="0"/>
              <a:t>ankietowe</a:t>
            </a:r>
            <a:endParaRPr lang="pl-PL" sz="3600" dirty="0"/>
          </a:p>
          <a:p>
            <a:pPr lvl="0"/>
            <a:r>
              <a:rPr lang="pl-PL" sz="3600" dirty="0" smtClean="0"/>
              <a:t>Obserwacja</a:t>
            </a:r>
            <a:endParaRPr lang="pl-PL" sz="3600" dirty="0"/>
          </a:p>
          <a:p>
            <a:pPr lvl="0"/>
            <a:r>
              <a:rPr lang="pl-PL" sz="3600" dirty="0"/>
              <a:t>Rozmowy z uczniami i </a:t>
            </a:r>
            <a:r>
              <a:rPr lang="pl-PL" sz="3600" dirty="0" smtClean="0"/>
              <a:t>nauczycielami</a:t>
            </a:r>
            <a:endParaRPr lang="pl-PL" sz="3600" dirty="0"/>
          </a:p>
          <a:p>
            <a:pPr lvl="0"/>
            <a:r>
              <a:rPr lang="pl-PL" sz="3600" dirty="0"/>
              <a:t>Rozmowa z dyrektorem i </a:t>
            </a:r>
            <a:r>
              <a:rPr lang="pl-PL" sz="3600" dirty="0" smtClean="0"/>
              <a:t>wicedyrektorem</a:t>
            </a:r>
            <a:endParaRPr lang="pl-PL" sz="3600" dirty="0"/>
          </a:p>
          <a:p>
            <a:endParaRPr lang="pl-PL" dirty="0" smtClean="0"/>
          </a:p>
          <a:p>
            <a:endParaRPr lang="pl-PL" dirty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 dirty="0" smtClean="0"/>
              <a:t>Próba </a:t>
            </a:r>
            <a:r>
              <a:rPr lang="pl-PL" b="1" dirty="0"/>
              <a:t>badawcza: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4400" dirty="0" smtClean="0"/>
          </a:p>
          <a:p>
            <a:pPr lvl="0"/>
            <a:r>
              <a:rPr lang="pl-PL" sz="4600" dirty="0" smtClean="0"/>
              <a:t>Uczniowie </a:t>
            </a:r>
            <a:r>
              <a:rPr lang="pl-PL" sz="4600" dirty="0"/>
              <a:t>wybrani losowo  - 58</a:t>
            </a:r>
          </a:p>
          <a:p>
            <a:pPr lvl="0"/>
            <a:r>
              <a:rPr lang="pl-PL" sz="4600" dirty="0"/>
              <a:t>Nauczyciele  - 18</a:t>
            </a:r>
          </a:p>
          <a:p>
            <a:pPr lvl="0"/>
            <a:r>
              <a:rPr lang="pl-PL" sz="4600" dirty="0"/>
              <a:t>Rodzice wybrani </a:t>
            </a:r>
            <a:r>
              <a:rPr lang="pl-PL" sz="4600" dirty="0" smtClean="0"/>
              <a:t>losowo </a:t>
            </a:r>
            <a:r>
              <a:rPr lang="pl-PL" sz="4600" dirty="0"/>
              <a:t>- 61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Opis </a:t>
            </a:r>
            <a:r>
              <a:rPr lang="pl-PL" b="1" dirty="0"/>
              <a:t>i zebranie danych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3600" dirty="0" smtClean="0"/>
              <a:t>W </a:t>
            </a:r>
            <a:r>
              <a:rPr lang="pl-PL" sz="3600" dirty="0"/>
              <a:t>roku szkolnym 2014/2015 przeprowadzono </a:t>
            </a:r>
            <a:r>
              <a:rPr lang="pl-PL" sz="3600" dirty="0" smtClean="0"/>
              <a:t>w szkole </a:t>
            </a:r>
            <a:r>
              <a:rPr lang="pl-PL" sz="3600" dirty="0"/>
              <a:t>ewaluację dotyczącą analizy </a:t>
            </a:r>
            <a:r>
              <a:rPr lang="pl-PL" sz="3600" dirty="0" smtClean="0"/>
              <a:t>realizacji obowiązujących </a:t>
            </a:r>
            <a:r>
              <a:rPr lang="pl-PL" sz="3600" dirty="0"/>
              <a:t>podstaw programowych na poziomie klas I-VI przez wszystkich nauczycieli. Działania podjęto po to, aby efektywniej zaplanować pracę szkoły w kolejnych latach.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885</Words>
  <Application>Microsoft Office PowerPoint</Application>
  <PresentationFormat>Pokaz na ekranie (4:3)</PresentationFormat>
  <Paragraphs>100</Paragraphs>
  <Slides>34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Motyw pakietu Office</vt:lpstr>
      <vt:lpstr>                     Raport z ewaluacji wewnętrznej PSP nr 17 im. M. Konopnickiej  w Wałbrzychu rok szkolny 2014/2015                                                                             </vt:lpstr>
      <vt:lpstr>Slajd 2</vt:lpstr>
      <vt:lpstr>Plan pracy Zespołu ds. Ewaluacji</vt:lpstr>
      <vt:lpstr>Cele ewaluacji</vt:lpstr>
      <vt:lpstr>Sformułowanie pytań badawczych</vt:lpstr>
      <vt:lpstr>Kryteria oceny</vt:lpstr>
      <vt:lpstr>Metody badań</vt:lpstr>
      <vt:lpstr>Próba badawcza:</vt:lpstr>
      <vt:lpstr>Opis i zebranie danych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 Czy szkoła zaspokaja potrzeby edukacyjne Państwa dziecka? </vt:lpstr>
      <vt:lpstr>Czy szkoła zaspokaja Twoje potrzeby edukacyjne ?</vt:lpstr>
      <vt:lpstr>Planując i prowadząc działania dydaktyczne ukierunkowuje się Pani/Pan głównie na potrzeby:</vt:lpstr>
      <vt:lpstr>Slajd 25</vt:lpstr>
      <vt:lpstr>Czy w szkole podejmuje się działania mające na celu monitorowanie realizacji nowej podstawy programowej?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z ewaluacji wewnętrznej PSP nr 17 im. M. Konopnickiej  w Wałbrzychu rok szkolny 2014/2015</dc:title>
  <dc:creator>User</dc:creator>
  <cp:lastModifiedBy>User</cp:lastModifiedBy>
  <cp:revision>25</cp:revision>
  <dcterms:created xsi:type="dcterms:W3CDTF">2015-05-04T18:17:24Z</dcterms:created>
  <dcterms:modified xsi:type="dcterms:W3CDTF">2015-05-05T17:13:37Z</dcterms:modified>
</cp:coreProperties>
</file>